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194175" cy="2173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25888"/>
            <a:ext cx="4194175" cy="21732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5F50D-263F-4940-A52E-827B74ADD2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313C2-0447-467B-A12C-2FEC7C0D37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Начальная школа\Pictures\f_clip_image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5572164" cy="645261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000760" y="1357298"/>
            <a:ext cx="314324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Урал. 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ЭГП, природные ресурсы, население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57884" y="214290"/>
            <a:ext cx="31916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Муниципальное бюджетное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образовательное учреждение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Светлинская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средняя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общеобразовательная школа»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Какой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район является районом старейший горной промышленности планеты?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Начальная школа\Pictures\000015285_480_Starye_rudniki.jpg"/>
          <p:cNvPicPr>
            <a:picLocks noChangeAspect="1" noChangeArrowheads="1"/>
          </p:cNvPicPr>
          <p:nvPr/>
        </p:nvPicPr>
        <p:blipFill>
          <a:blip r:embed="rId2"/>
          <a:srcRect b="9547"/>
          <a:stretch>
            <a:fillRect/>
          </a:stretch>
        </p:blipFill>
        <p:spPr bwMode="auto">
          <a:xfrm>
            <a:off x="428596" y="1643050"/>
            <a:ext cx="3714776" cy="2786102"/>
          </a:xfrm>
          <a:prstGeom prst="rect">
            <a:avLst/>
          </a:prstGeom>
          <a:noFill/>
        </p:spPr>
      </p:pic>
      <p:pic>
        <p:nvPicPr>
          <p:cNvPr id="2051" name="Picture 3" descr="C:\Users\Начальная школа\Pictures\iM3A7JPK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3695378"/>
            <a:ext cx="3947365" cy="2876893"/>
          </a:xfrm>
          <a:prstGeom prst="rect">
            <a:avLst/>
          </a:prstGeom>
          <a:noFill/>
        </p:spPr>
      </p:pic>
      <p:pic>
        <p:nvPicPr>
          <p:cNvPr id="2052" name="Picture 4" descr="C:\Users\Начальная школа\Pictures\989100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82972" y="1500175"/>
            <a:ext cx="3970285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Второй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район после Центрального по численности населения, числу городов и экономической мощи?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 descr="C:\Users\Начальная школа\Pictures\eka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571612"/>
            <a:ext cx="3857652" cy="2094980"/>
          </a:xfrm>
          <a:prstGeom prst="rect">
            <a:avLst/>
          </a:prstGeom>
          <a:noFill/>
        </p:spPr>
      </p:pic>
      <p:pic>
        <p:nvPicPr>
          <p:cNvPr id="3075" name="Picture 3" descr="C:\Users\Начальная школа\Pictures\iEQYBCIQ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051876"/>
            <a:ext cx="3643338" cy="2425132"/>
          </a:xfrm>
          <a:prstGeom prst="rect">
            <a:avLst/>
          </a:prstGeom>
          <a:noFill/>
        </p:spPr>
      </p:pic>
      <p:pic>
        <p:nvPicPr>
          <p:cNvPr id="3076" name="Picture 4" descr="C:\Users\Начальная школа\Pictures\iOHH244PT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429124" y="1643050"/>
            <a:ext cx="4181475" cy="2047875"/>
          </a:xfrm>
          <a:prstGeom prst="rect">
            <a:avLst/>
          </a:prstGeom>
          <a:noFill/>
        </p:spPr>
      </p:pic>
      <p:pic>
        <p:nvPicPr>
          <p:cNvPr id="3077" name="Picture 5" descr="C:\Users\Начальная школа\Pictures\i8EJAHQD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2" y="4071942"/>
            <a:ext cx="3784553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разных этапах своего развития он поставлял стране важнейшую продукцию: пушнину, соль, разнообразные металлы, поделочные камни, оружие?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Начальная школа\Pictures\5158d938be4ddf37af739b87d1cee97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285992"/>
            <a:ext cx="4325937" cy="3397250"/>
          </a:xfrm>
          <a:prstGeom prst="rect">
            <a:avLst/>
          </a:prstGeom>
          <a:noFill/>
        </p:spPr>
      </p:pic>
      <p:pic>
        <p:nvPicPr>
          <p:cNvPr id="4099" name="Picture 3" descr="C:\Users\Начальная школа\Pictures\Rudniki_urala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2071678"/>
            <a:ext cx="3214710" cy="2411032"/>
          </a:xfrm>
          <a:prstGeom prst="rect">
            <a:avLst/>
          </a:prstGeom>
          <a:noFill/>
        </p:spPr>
      </p:pic>
      <p:pic>
        <p:nvPicPr>
          <p:cNvPr id="4100" name="Picture 4" descr="C:\Users\Начальная школа\Pictures\b1a2c31d1909ff0c9ad77acfee70df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4429132"/>
            <a:ext cx="2595554" cy="19791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40750" cy="850900"/>
          </a:xfrm>
        </p:spPr>
        <p:txBody>
          <a:bodyPr/>
          <a:lstStyle/>
          <a:p>
            <a:pPr eaLnBrk="1" hangingPunct="1">
              <a:defRPr/>
            </a:pPr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Образы Урала</a:t>
            </a:r>
          </a:p>
        </p:txBody>
      </p:sp>
      <p:sp>
        <p:nvSpPr>
          <p:cNvPr id="10243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0" y="1268413"/>
            <a:ext cx="4038600" cy="453072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Низкие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горы</a:t>
            </a:r>
          </a:p>
          <a:p>
            <a:pPr eaLnBrk="1" hangingPunct="1">
              <a:defRPr/>
            </a:pPr>
            <a:endParaRPr lang="ru-RU" sz="2800" dirty="0" smtClean="0"/>
          </a:p>
        </p:txBody>
      </p:sp>
      <p:pic>
        <p:nvPicPr>
          <p:cNvPr id="7172" name="Picture 6" descr="images[5]"/>
          <p:cNvPicPr>
            <a:picLocks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87350" y="1911350"/>
            <a:ext cx="2390775" cy="1712913"/>
          </a:xfrm>
          <a:noFill/>
        </p:spPr>
      </p:pic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1692275" y="3789363"/>
            <a:ext cx="5113338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</a:pPr>
            <a:r>
              <a:rPr lang="ru-RU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Горы, вытянутые с     севера на юг</a:t>
            </a: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4319588" y="1341438"/>
            <a:ext cx="4824412" cy="117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70000"/>
            </a:pPr>
            <a:r>
              <a:rPr lang="ru-RU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Граница между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ru-RU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Европой и Азией</a:t>
            </a:r>
          </a:p>
        </p:txBody>
      </p:sp>
      <p:pic>
        <p:nvPicPr>
          <p:cNvPr id="7175" name="Picture 10" descr="images[15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0" y="2492375"/>
            <a:ext cx="2376488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11" descr="images[69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4438" y="4805363"/>
            <a:ext cx="2663825" cy="205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4" descr="ur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1052513"/>
            <a:ext cx="6121400" cy="597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Состав Уральского экономического района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9220" name="Rectangle 4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0" y="2565400"/>
            <a:ext cx="4067175" cy="2951163"/>
          </a:xfrm>
        </p:spPr>
        <p:txBody>
          <a:bodyPr>
            <a:normAutofit/>
          </a:bodyPr>
          <a:lstStyle/>
          <a:p>
            <a:pPr marL="533400" indent="-533400" eaLnBrk="1" hangingPunct="1">
              <a:lnSpc>
                <a:spcPct val="80000"/>
              </a:lnSpc>
              <a:buNone/>
              <a:defRPr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    2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республики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Удмуртия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Башкирия</a:t>
            </a:r>
          </a:p>
          <a:p>
            <a:pPr marL="533400" indent="-533400" eaLnBrk="1" hangingPunct="1">
              <a:lnSpc>
                <a:spcPct val="80000"/>
              </a:lnSpc>
              <a:buNone/>
              <a:defRPr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    1 край</a:t>
            </a:r>
            <a:endParaRPr lang="ru-R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533400" indent="-53340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Пермский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1" name="Rectangle 5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6143636" y="1214422"/>
            <a:ext cx="2565423" cy="2524121"/>
          </a:xfrm>
        </p:spPr>
        <p:txBody>
          <a:bodyPr>
            <a:normAutofit fontScale="92500"/>
          </a:bodyPr>
          <a:lstStyle/>
          <a:p>
            <a:pPr marL="533400" indent="-533400" eaLnBrk="1" hangingPunct="1">
              <a:lnSpc>
                <a:spcPct val="80000"/>
              </a:lnSpc>
              <a:buNone/>
              <a:defRPr/>
            </a:pPr>
            <a:r>
              <a:rPr lang="ru-RU" sz="2600" b="1" u="sng" dirty="0" smtClean="0">
                <a:latin typeface="Times New Roman" pitchFamily="18" charset="0"/>
                <a:cs typeface="Times New Roman" pitchFamily="18" charset="0"/>
              </a:rPr>
              <a:t>    5 </a:t>
            </a:r>
            <a:r>
              <a:rPr lang="ru-RU" sz="2600" b="1" u="sng" dirty="0" smtClean="0">
                <a:latin typeface="Times New Roman" pitchFamily="18" charset="0"/>
                <a:cs typeface="Times New Roman" pitchFamily="18" charset="0"/>
              </a:rPr>
              <a:t>областей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Свердловская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Пермская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Челябинская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Оренбургская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Курганская</a:t>
            </a:r>
            <a:r>
              <a:rPr lang="ru-RU" sz="2500" dirty="0" smtClean="0"/>
              <a:t> 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323850" y="4221163"/>
            <a:ext cx="4524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2843213" cy="11398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ЭГП Урала.</a:t>
            </a:r>
          </a:p>
        </p:txBody>
      </p:sp>
      <p:sp>
        <p:nvSpPr>
          <p:cNvPr id="12291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642910" y="3857628"/>
            <a:ext cx="8177240" cy="2197101"/>
          </a:xfrm>
        </p:spPr>
        <p:txBody>
          <a:bodyPr>
            <a:normAutofit fontScale="85000" lnSpcReduction="20000"/>
          </a:bodyPr>
          <a:lstStyle/>
          <a:p>
            <a:pPr marL="609600" indent="-609600" eaLnBrk="1" hangingPunct="1">
              <a:lnSpc>
                <a:spcPct val="80000"/>
              </a:lnSpc>
              <a:buNone/>
              <a:defRPr/>
            </a:pPr>
            <a:r>
              <a:rPr lang="ru-RU" sz="2400" b="1" dirty="0" smtClean="0"/>
              <a:t>                </a:t>
            </a:r>
          </a:p>
          <a:p>
            <a:pPr marL="609600" indent="-609600" algn="ctr" eaLnBrk="1" hangingPunct="1">
              <a:lnSpc>
                <a:spcPct val="80000"/>
              </a:lnSpc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Задание: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дайте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оценку ЭГП Урала по плану: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 eaLnBrk="1" hangingPunct="1">
              <a:lnSpc>
                <a:spcPct val="80000"/>
              </a:lnSpc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Положение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отношению к государственным границам.</a:t>
            </a:r>
          </a:p>
          <a:p>
            <a:pPr marL="609600" indent="-609600" eaLnBrk="1" hangingPunct="1">
              <a:lnSpc>
                <a:spcPct val="80000"/>
              </a:lnSpc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На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территории страны.</a:t>
            </a:r>
          </a:p>
          <a:p>
            <a:pPr marL="609600" indent="-609600" eaLnBrk="1" hangingPunct="1">
              <a:lnSpc>
                <a:spcPct val="80000"/>
              </a:lnSpc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Соседи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09600" indent="-609600" eaLnBrk="1" hangingPunct="1">
              <a:lnSpc>
                <a:spcPct val="80000"/>
              </a:lnSpc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4. Выход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 морю.</a:t>
            </a:r>
          </a:p>
          <a:p>
            <a:pPr marL="609600" indent="-609600" eaLnBrk="1" hangingPunct="1">
              <a:lnSpc>
                <a:spcPct val="80000"/>
              </a:lnSpc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5. Транспортное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положение.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endParaRPr lang="ru-RU" sz="2400" dirty="0" smtClean="0"/>
          </a:p>
        </p:txBody>
      </p:sp>
      <p:pic>
        <p:nvPicPr>
          <p:cNvPr id="8196" name="Picture 4" descr="250px-Urals_economic_region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132138" y="549275"/>
            <a:ext cx="5472112" cy="32400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Природные ресурсы Урала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Задание: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оцените  природные условия и ресурсы Урала (работа по группам), заполнить таблицу.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 группа - осадочные  п.и.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 группа – медные и железные руды.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 группа -  руды цветных металлов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4500570"/>
          <a:ext cx="8572560" cy="1632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280"/>
                <a:gridCol w="4286280"/>
              </a:tblGrid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Times New Roman"/>
                          <a:ea typeface="Times New Roman"/>
                          <a:cs typeface="Times New Roman"/>
                        </a:rPr>
                        <a:t>Месторождение или город</a:t>
                      </a:r>
                      <a:endParaRPr lang="ru-RU" sz="3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Times New Roman"/>
                          <a:ea typeface="Times New Roman"/>
                          <a:cs typeface="Times New Roman"/>
                        </a:rPr>
                        <a:t>Что добывают</a:t>
                      </a:r>
                      <a:endParaRPr lang="ru-RU" sz="3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Население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Сейчас в районе проживает менее 20 млн. человек, из которых ¾ горожане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Численность  населения изменяется. Во-первых, из-за отрицательного естественного прироста. Во-вторых, в связи со значительным оттоком населения в другие районы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страны.</a:t>
            </a:r>
          </a:p>
          <a:p>
            <a:pPr eaLnBrk="1" hangingPunct="1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Коренные народы: 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башкиры – тюркская группа, 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удмурты – финская группа,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Основу системы расселения Урала составляют города. Их более 140. 70 % современных городов основывались сразу как городские поселения в эпоху Петра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Найти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ошибки в данном тексте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Уральский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экономический район имеет не очень выгодное ЭГП: находится на западе европейской части России, на юге граничит с Киргизией. В состав УЭР входят  две республики  (Удмуртия и Калмыкия), пять областей (Свердловская, Пермская, Челябинская, Оренбургская, Курганская)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Пермский край.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Природные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условия Урала в целом очень благоприятные,  беден природными ресурсами, за исключением водных.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Население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многонациональное, проживают русские, татары, башкиры, калмыки, удмурты ит.д. Естественный прирост население положительный.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5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городов – миллионеров.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325</Words>
  <PresentationFormat>Экран (4:3)</PresentationFormat>
  <Paragraphs>56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 Какой район является районом старейший горной промышленности планеты? </vt:lpstr>
      <vt:lpstr> Второй район после Центрального по численности населения, числу городов и экономической мощи? </vt:lpstr>
      <vt:lpstr> На разных этапах своего развития он поставлял стране важнейшую продукцию: пушнину, соль, разнообразные металлы, поделочные камни, оружие?</vt:lpstr>
      <vt:lpstr>Образы Урала</vt:lpstr>
      <vt:lpstr>Состав Уральского экономического района </vt:lpstr>
      <vt:lpstr>ЭГП Урала.</vt:lpstr>
      <vt:lpstr>Природные ресурсы Урала</vt:lpstr>
      <vt:lpstr>Население</vt:lpstr>
      <vt:lpstr>Найти ошибки в данном тексте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Начальная школа</dc:creator>
  <cp:lastModifiedBy>Начальная школа</cp:lastModifiedBy>
  <cp:revision>4</cp:revision>
  <dcterms:created xsi:type="dcterms:W3CDTF">2017-01-31T14:59:58Z</dcterms:created>
  <dcterms:modified xsi:type="dcterms:W3CDTF">2017-02-02T15:33:39Z</dcterms:modified>
</cp:coreProperties>
</file>